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1A2"/>
    <a:srgbClr val="A100FF"/>
    <a:srgbClr val="883C84"/>
    <a:srgbClr val="461B49"/>
    <a:srgbClr val="963488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42" d="100"/>
          <a:sy n="42" d="100"/>
        </p:scale>
        <p:origin x="754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02.09.2024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From your data we found that you had a total of 16 unique categories of posts across your sample dataset. This includes things such as Food, Culture and Sport.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As well as this, there was 1091 posts from just the Food category alone! People obviously really like food!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And also the most common month for users to post within was December, since this is such a seasonal month with so many holidays and events, this is interesting to know that people are most active during this month!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But now, onto the main question... which is... what were the top 5 most popular categories of posts?</a:t>
            </a:r>
          </a:p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1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1.m4a"/><Relationship Id="rId7" Type="http://schemas.openxmlformats.org/officeDocument/2006/relationships/image" Target="../media/image17.sv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18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Data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1023BFF-EC7F-032F-4E59-D315E22AA7D0}"/>
              </a:ext>
            </a:extLst>
          </p:cNvPr>
          <p:cNvSpPr txBox="1"/>
          <p:nvPr/>
        </p:nvSpPr>
        <p:spPr>
          <a:xfrm>
            <a:off x="10896600" y="2135141"/>
            <a:ext cx="737006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ANALYSIS</a:t>
            </a:r>
          </a:p>
          <a:p>
            <a:endParaRPr lang="en-US" sz="2400" dirty="0"/>
          </a:p>
          <a:p>
            <a:pPr algn="just"/>
            <a:r>
              <a:rPr lang="en-US" sz="2400" dirty="0"/>
              <a:t>Science and Technology  are the most popular categories of content showing that people enjoy “real-life” and “factual” content the most.</a:t>
            </a:r>
            <a:endParaRPr lang="en-IN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44CF46-9B88-BE4A-2C99-25C8A065A22A}"/>
              </a:ext>
            </a:extLst>
          </p:cNvPr>
          <p:cNvSpPr txBox="1"/>
          <p:nvPr/>
        </p:nvSpPr>
        <p:spPr>
          <a:xfrm>
            <a:off x="10805265" y="4420824"/>
            <a:ext cx="72306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INSIGHT</a:t>
            </a:r>
          </a:p>
          <a:p>
            <a:endParaRPr lang="en-US" sz="2400" dirty="0"/>
          </a:p>
          <a:p>
            <a:pPr algn="just"/>
            <a:r>
              <a:rPr lang="en-US" sz="2400" dirty="0"/>
              <a:t>Food is a common theme with the top 5 Categories with “Science” ranking the highest. This may give an indication to the audience within your user base. You could use the insight to create a campaign and work with healthy eating brands to boots user engagement.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BDE1B9-D54D-190E-D076-7A08161FE084}"/>
              </a:ext>
            </a:extLst>
          </p:cNvPr>
          <p:cNvSpPr txBox="1"/>
          <p:nvPr/>
        </p:nvSpPr>
        <p:spPr>
          <a:xfrm>
            <a:off x="10752597" y="7445172"/>
            <a:ext cx="72083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NEXT STEPS</a:t>
            </a:r>
          </a:p>
          <a:p>
            <a:endParaRPr lang="en-US" sz="2400" dirty="0"/>
          </a:p>
          <a:p>
            <a:pPr algn="just"/>
            <a:r>
              <a:rPr lang="en-US" sz="2400" dirty="0"/>
              <a:t>This  ad-hoc analysis is insightful, but it’s time to take this analysis into large scale production for real-time understanding of your business. We can show you how to do this.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ADC6C6-8290-D49E-051F-57D5E84DEDBD}"/>
              </a:ext>
            </a:extLst>
          </p:cNvPr>
          <p:cNvSpPr txBox="1"/>
          <p:nvPr/>
        </p:nvSpPr>
        <p:spPr>
          <a:xfrm>
            <a:off x="8593432" y="3086100"/>
            <a:ext cx="685207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Social Buzz a unicorn company growing and need to adapt quickly to global scale</a:t>
            </a:r>
          </a:p>
          <a:p>
            <a:r>
              <a:rPr lang="en-IN" sz="2800" dirty="0"/>
              <a:t>Accenture has begun 3 months POC for following tasks:</a:t>
            </a:r>
          </a:p>
          <a:p>
            <a:endParaRPr lang="en-IN" sz="28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800" dirty="0"/>
              <a:t>Audit of Social Buzz’s big data practice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/>
              <a:t>Recommendations for a successful IPO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/>
              <a:t>Analysis to find Social Buzz’s top 5 most popular categories of content</a:t>
            </a:r>
            <a:endParaRPr lang="en-IN" sz="2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71B1E5-2E56-906E-0D7F-ED0B01611493}"/>
              </a:ext>
            </a:extLst>
          </p:cNvPr>
          <p:cNvSpPr txBox="1"/>
          <p:nvPr/>
        </p:nvSpPr>
        <p:spPr>
          <a:xfrm>
            <a:off x="2590800" y="4761658"/>
            <a:ext cx="655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solidFill>
                  <a:schemeClr val="bg1"/>
                </a:solidFill>
              </a:rPr>
              <a:t>100000</a:t>
            </a:r>
            <a:r>
              <a:rPr lang="en-IN" sz="3600" dirty="0">
                <a:solidFill>
                  <a:schemeClr val="bg1"/>
                </a:solidFill>
              </a:rPr>
              <a:t>+ posts per day</a:t>
            </a:r>
          </a:p>
          <a:p>
            <a:r>
              <a:rPr lang="en-IN" sz="3600" b="1" u="sng" dirty="0">
                <a:solidFill>
                  <a:schemeClr val="bg1"/>
                </a:solidFill>
              </a:rPr>
              <a:t>3,65,00,000</a:t>
            </a:r>
            <a:r>
              <a:rPr lang="en-IN" sz="3600" dirty="0">
                <a:solidFill>
                  <a:schemeClr val="bg1"/>
                </a:solidFill>
              </a:rPr>
              <a:t> posts per year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9A38AD-7742-49A1-4533-EFC0928802E7}"/>
              </a:ext>
            </a:extLst>
          </p:cNvPr>
          <p:cNvSpPr txBox="1"/>
          <p:nvPr/>
        </p:nvSpPr>
        <p:spPr>
          <a:xfrm>
            <a:off x="3069738" y="7421293"/>
            <a:ext cx="55143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But how to Capitalize on it when there is so much?</a:t>
            </a:r>
          </a:p>
          <a:p>
            <a:endParaRPr lang="en-US" sz="2800" i="1" dirty="0">
              <a:solidFill>
                <a:schemeClr val="bg1"/>
              </a:solidFill>
            </a:endParaRPr>
          </a:p>
          <a:p>
            <a:r>
              <a:rPr lang="en-US" sz="2800" i="1" u="sng" dirty="0">
                <a:solidFill>
                  <a:schemeClr val="bg1"/>
                </a:solidFill>
              </a:rPr>
              <a:t>Analysis to find Social Buzz’s top 5 most popular categories of content</a:t>
            </a:r>
            <a:endParaRPr lang="en-IN" sz="2800" i="1" u="sng" dirty="0">
              <a:solidFill>
                <a:schemeClr val="bg1"/>
              </a:solidFill>
            </a:endParaRPr>
          </a:p>
          <a:p>
            <a:endParaRPr lang="en-IN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5CDFBA-2797-036B-89CC-7F76FC14A744}"/>
              </a:ext>
            </a:extLst>
          </p:cNvPr>
          <p:cNvSpPr txBox="1"/>
          <p:nvPr/>
        </p:nvSpPr>
        <p:spPr>
          <a:xfrm>
            <a:off x="14595921" y="1270731"/>
            <a:ext cx="27014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ANDREW FLEMING</a:t>
            </a:r>
          </a:p>
          <a:p>
            <a:r>
              <a:rPr lang="en-US" sz="2400" b="1" dirty="0"/>
              <a:t>Chief Technology Architect</a:t>
            </a:r>
            <a:endParaRPr lang="en-IN" sz="2400" b="1" dirty="0"/>
          </a:p>
          <a:p>
            <a:endParaRPr lang="en-IN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635B76-BAD7-AFE2-8729-792CDECE3ECB}"/>
              </a:ext>
            </a:extLst>
          </p:cNvPr>
          <p:cNvSpPr txBox="1"/>
          <p:nvPr/>
        </p:nvSpPr>
        <p:spPr>
          <a:xfrm>
            <a:off x="14858999" y="4221947"/>
            <a:ext cx="270147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MARCUS ROMPTON</a:t>
            </a:r>
          </a:p>
          <a:p>
            <a:r>
              <a:rPr lang="en-US" sz="2800" b="1" dirty="0"/>
              <a:t>Senior Principal</a:t>
            </a:r>
            <a:endParaRPr lang="en-IN" sz="2800" b="1" dirty="0"/>
          </a:p>
          <a:p>
            <a:endParaRPr lang="en-IN" sz="28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209811-41CE-3995-A878-D04DDB9ACA7C}"/>
              </a:ext>
            </a:extLst>
          </p:cNvPr>
          <p:cNvSpPr txBox="1"/>
          <p:nvPr/>
        </p:nvSpPr>
        <p:spPr>
          <a:xfrm>
            <a:off x="14945956" y="7173163"/>
            <a:ext cx="2614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ABHISHEK AWARE</a:t>
            </a:r>
          </a:p>
          <a:p>
            <a:r>
              <a:rPr lang="en-IN" sz="2400" b="1" dirty="0"/>
              <a:t>DATA ANALYST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2ECF13F-2D77-467F-EDD5-66889868FA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569" y="6947417"/>
            <a:ext cx="2187334" cy="2187334"/>
          </a:xfrm>
          <a:prstGeom prst="ellipse">
            <a:avLst/>
          </a:prstGeom>
          <a:ln w="63500" cap="rnd">
            <a:solidFill>
              <a:srgbClr val="2831A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0C9E74-F7D4-1F26-84C1-78266E138804}"/>
              </a:ext>
            </a:extLst>
          </p:cNvPr>
          <p:cNvSpPr txBox="1"/>
          <p:nvPr/>
        </p:nvSpPr>
        <p:spPr>
          <a:xfrm>
            <a:off x="3965347" y="1027891"/>
            <a:ext cx="422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3B2D20-9821-F2C9-8DAE-FFC78B2A92A4}"/>
              </a:ext>
            </a:extLst>
          </p:cNvPr>
          <p:cNvSpPr txBox="1"/>
          <p:nvPr/>
        </p:nvSpPr>
        <p:spPr>
          <a:xfrm>
            <a:off x="5914329" y="2705814"/>
            <a:ext cx="3229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Data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sz="3600" dirty="0">
                <a:solidFill>
                  <a:schemeClr val="bg1"/>
                </a:solidFill>
              </a:rPr>
              <a:t>Cleaning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887AE65-3687-7ED3-7276-E12713E1B9CB}"/>
              </a:ext>
            </a:extLst>
          </p:cNvPr>
          <p:cNvSpPr txBox="1"/>
          <p:nvPr/>
        </p:nvSpPr>
        <p:spPr>
          <a:xfrm>
            <a:off x="7457218" y="4290124"/>
            <a:ext cx="3533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Data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sz="3600" dirty="0">
                <a:solidFill>
                  <a:schemeClr val="bg1"/>
                </a:solidFill>
              </a:rPr>
              <a:t>Modelling</a:t>
            </a:r>
          </a:p>
          <a:p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D53608-6116-5BA7-7063-D271EC78B593}"/>
              </a:ext>
            </a:extLst>
          </p:cNvPr>
          <p:cNvSpPr txBox="1"/>
          <p:nvPr/>
        </p:nvSpPr>
        <p:spPr>
          <a:xfrm>
            <a:off x="9531036" y="6016283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Data</a:t>
            </a:r>
            <a:r>
              <a:rPr lang="en-IN" dirty="0"/>
              <a:t> </a:t>
            </a:r>
            <a:r>
              <a:rPr lang="en-IN" sz="3600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9DD2E2-7DCE-3ECE-54CE-0AEB64407589}"/>
              </a:ext>
            </a:extLst>
          </p:cNvPr>
          <p:cNvSpPr txBox="1"/>
          <p:nvPr/>
        </p:nvSpPr>
        <p:spPr>
          <a:xfrm>
            <a:off x="11506200" y="7848999"/>
            <a:ext cx="3372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Uncover</a:t>
            </a:r>
            <a:r>
              <a:rPr lang="en-IN" dirty="0"/>
              <a:t> </a:t>
            </a:r>
            <a:r>
              <a:rPr lang="en-IN" sz="3600" dirty="0">
                <a:solidFill>
                  <a:schemeClr val="bg1"/>
                </a:solidFill>
              </a:rPr>
              <a:t>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9791F5-88FE-45E3-8923-DACE504A3BC3}"/>
              </a:ext>
            </a:extLst>
          </p:cNvPr>
          <p:cNvSpPr txBox="1"/>
          <p:nvPr/>
        </p:nvSpPr>
        <p:spPr>
          <a:xfrm>
            <a:off x="2851268" y="4058699"/>
            <a:ext cx="152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A100FF"/>
                </a:solidFill>
              </a:rPr>
              <a:t>16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Unique Categories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615619-1B82-46C0-8A9C-43A8D8691A88}"/>
              </a:ext>
            </a:extLst>
          </p:cNvPr>
          <p:cNvSpPr txBox="1"/>
          <p:nvPr/>
        </p:nvSpPr>
        <p:spPr>
          <a:xfrm>
            <a:off x="7391400" y="4058699"/>
            <a:ext cx="28370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A100FF"/>
                </a:solidFill>
              </a:rPr>
              <a:t>Animal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Most Favorite Category</a:t>
            </a:r>
            <a:endParaRPr lang="en-I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2AB508-FCED-4BE7-98AA-90390FA7F8FD}"/>
              </a:ext>
            </a:extLst>
          </p:cNvPr>
          <p:cNvSpPr txBox="1"/>
          <p:nvPr/>
        </p:nvSpPr>
        <p:spPr>
          <a:xfrm>
            <a:off x="13768703" y="4108015"/>
            <a:ext cx="333605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400" dirty="0"/>
          </a:p>
          <a:p>
            <a:pPr algn="ctr"/>
            <a:endParaRPr lang="en-IN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D1CC85-9035-45EE-ACF1-34DB411300CA}"/>
              </a:ext>
            </a:extLst>
          </p:cNvPr>
          <p:cNvSpPr txBox="1"/>
          <p:nvPr/>
        </p:nvSpPr>
        <p:spPr>
          <a:xfrm>
            <a:off x="12345302" y="4064943"/>
            <a:ext cx="3622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A100FF"/>
                </a:solidFill>
              </a:rPr>
              <a:t>May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Month with</a:t>
            </a:r>
          </a:p>
          <a:p>
            <a:pPr algn="ctr"/>
            <a:r>
              <a:rPr lang="en-US" sz="2400" dirty="0"/>
              <a:t> Most Number of posts</a:t>
            </a:r>
            <a:endParaRPr lang="en-IN" sz="2400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3E98D589-88C8-653A-284D-67A870F1347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147">
        <p159:morph option="byObject"/>
      </p:transition>
    </mc:Choice>
    <mc:Fallback xmlns="">
      <p:transition spd="slow" advTm="501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5" grpId="0"/>
      <p:bldP spid="17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4F02447D-1E36-E69F-E6A2-E169694DC28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1" t="466" r="-1"/>
          <a:stretch/>
        </p:blipFill>
        <p:spPr>
          <a:xfrm>
            <a:off x="6020492" y="1383832"/>
            <a:ext cx="8457508" cy="79361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3F960098-57D1-22C4-F358-B976B6087B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786268"/>
            <a:ext cx="11930624" cy="854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7.6|7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405</Words>
  <Application>Microsoft Office PowerPoint</Application>
  <PresentationFormat>Custom</PresentationFormat>
  <Paragraphs>92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Graphik Regular</vt:lpstr>
      <vt:lpstr>Arial</vt:lpstr>
      <vt:lpstr>Clear Sans Regular Bold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abhishek aware</cp:lastModifiedBy>
  <cp:revision>9</cp:revision>
  <dcterms:created xsi:type="dcterms:W3CDTF">2006-08-16T00:00:00Z</dcterms:created>
  <dcterms:modified xsi:type="dcterms:W3CDTF">2024-09-02T10:54:36Z</dcterms:modified>
  <dc:identifier>DAEhDyfaYKE</dc:identifier>
</cp:coreProperties>
</file>